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IBM Plex Sans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IBM Plex Sans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815">
          <p15:clr>
            <a:srgbClr val="747775"/>
          </p15:clr>
        </p15:guide>
      </p15:sldGuideLst>
    </p:ext>
    <p:ext uri="GoogleSlidesCustomDataVersion2">
      <go:slidesCustomData xmlns:go="http://customooxmlschemas.google.com/" r:id="rId42" roundtripDataSignature="AMtx7mh2R5MTzd1D1b+F+z/8zw7jyhDy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8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IBMPlexSans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-bold.fntdata"/><Relationship Id="rId30" Type="http://schemas.openxmlformats.org/officeDocument/2006/relationships/font" Target="fonts/IBMPlexSans-regular.fntdata"/><Relationship Id="rId11" Type="http://schemas.openxmlformats.org/officeDocument/2006/relationships/slide" Target="slides/slide6.xml"/><Relationship Id="rId33" Type="http://schemas.openxmlformats.org/officeDocument/2006/relationships/font" Target="fonts/IBMPlexSans-bold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IBMPlexSansSemiBold-bold.fntdata"/><Relationship Id="rId16" Type="http://schemas.openxmlformats.org/officeDocument/2006/relationships/slide" Target="slides/slide11.xml"/><Relationship Id="rId38" Type="http://schemas.openxmlformats.org/officeDocument/2006/relationships/font" Target="fonts/IBMPlexSans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cee310c83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cee310c8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a5ffe9aba_0_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28a5ffe9aba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a5ffe9aba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8a5ffe9ab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a5ffe9aba_0_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8a5ffe9ab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a5ffe9aba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8a5ffe9ab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a5ffe9aba_0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8a5ffe9ab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a5ffe9aba_0_4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8a5ffe9aba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a5ffe9aba_0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28a5ffe9ab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a5ffe9aba_0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8a5ffe9ab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a5ffe9aba_0_4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28a5ffe9aba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a5ffe9aba_0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8a5ffe9ab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a5ffe9aba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8a5ffe9ab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a5ffe9aba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8a5ffe9aba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8a5ffe9aba_0_4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8a5ffe9aba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8a5ffe9aba_0_483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8a5ffe9aba_0_48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02" name="Google Shape;502;g28a5ffe9aba_0_48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8a5ffe9aba_0_7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28a5ffe9aba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a5ffe9aba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8a5ffe9ab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a5ffe9aba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8a5ffe9ab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a5ffe9aba_0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8a5ffe9ab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8a5ffe9aba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8a5ffe9ab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a5ffe9aba_0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8a5ffe9ab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a5ffe9aba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8a5ffe9ab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a5ffe9aba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28a5ffe9ab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27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10.png"/><Relationship Id="rId5" Type="http://schemas.openxmlformats.org/officeDocument/2006/relationships/image" Target="../media/image45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3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55.png"/><Relationship Id="rId4" Type="http://schemas.openxmlformats.org/officeDocument/2006/relationships/image" Target="../media/image37.png"/><Relationship Id="rId9" Type="http://schemas.openxmlformats.org/officeDocument/2006/relationships/image" Target="../media/image10.png"/><Relationship Id="rId5" Type="http://schemas.openxmlformats.org/officeDocument/2006/relationships/image" Target="../media/image42.png"/><Relationship Id="rId6" Type="http://schemas.openxmlformats.org/officeDocument/2006/relationships/image" Target="../media/image53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7.png"/><Relationship Id="rId4" Type="http://schemas.openxmlformats.org/officeDocument/2006/relationships/image" Target="../media/image44.png"/><Relationship Id="rId5" Type="http://schemas.openxmlformats.org/officeDocument/2006/relationships/image" Target="../media/image54.png"/><Relationship Id="rId6" Type="http://schemas.openxmlformats.org/officeDocument/2006/relationships/image" Target="../media/image49.png"/><Relationship Id="rId7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76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Relationship Id="rId6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80.png"/><Relationship Id="rId22" Type="http://schemas.openxmlformats.org/officeDocument/2006/relationships/image" Target="../media/image88.png"/><Relationship Id="rId21" Type="http://schemas.openxmlformats.org/officeDocument/2006/relationships/image" Target="../media/image82.png"/><Relationship Id="rId24" Type="http://schemas.openxmlformats.org/officeDocument/2006/relationships/image" Target="../media/image81.png"/><Relationship Id="rId23" Type="http://schemas.openxmlformats.org/officeDocument/2006/relationships/image" Target="../media/image8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72.png"/><Relationship Id="rId26" Type="http://schemas.openxmlformats.org/officeDocument/2006/relationships/image" Target="../media/image83.png"/><Relationship Id="rId25" Type="http://schemas.openxmlformats.org/officeDocument/2006/relationships/image" Target="../media/image85.png"/><Relationship Id="rId28" Type="http://schemas.openxmlformats.org/officeDocument/2006/relationships/image" Target="../media/image93.png"/><Relationship Id="rId27" Type="http://schemas.openxmlformats.org/officeDocument/2006/relationships/image" Target="../media/image92.png"/><Relationship Id="rId5" Type="http://schemas.openxmlformats.org/officeDocument/2006/relationships/image" Target="../media/image74.png"/><Relationship Id="rId6" Type="http://schemas.openxmlformats.org/officeDocument/2006/relationships/image" Target="../media/image73.png"/><Relationship Id="rId29" Type="http://schemas.openxmlformats.org/officeDocument/2006/relationships/image" Target="../media/image91.png"/><Relationship Id="rId7" Type="http://schemas.openxmlformats.org/officeDocument/2006/relationships/image" Target="../media/image65.png"/><Relationship Id="rId8" Type="http://schemas.openxmlformats.org/officeDocument/2006/relationships/image" Target="../media/image71.png"/><Relationship Id="rId31" Type="http://schemas.openxmlformats.org/officeDocument/2006/relationships/image" Target="../media/image104.png"/><Relationship Id="rId30" Type="http://schemas.openxmlformats.org/officeDocument/2006/relationships/image" Target="../media/image86.png"/><Relationship Id="rId11" Type="http://schemas.openxmlformats.org/officeDocument/2006/relationships/image" Target="../media/image70.png"/><Relationship Id="rId33" Type="http://schemas.openxmlformats.org/officeDocument/2006/relationships/image" Target="../media/image116.png"/><Relationship Id="rId10" Type="http://schemas.openxmlformats.org/officeDocument/2006/relationships/image" Target="../media/image67.png"/><Relationship Id="rId32" Type="http://schemas.openxmlformats.org/officeDocument/2006/relationships/image" Target="../media/image84.png"/><Relationship Id="rId13" Type="http://schemas.openxmlformats.org/officeDocument/2006/relationships/image" Target="../media/image78.png"/><Relationship Id="rId12" Type="http://schemas.openxmlformats.org/officeDocument/2006/relationships/image" Target="../media/image95.png"/><Relationship Id="rId15" Type="http://schemas.openxmlformats.org/officeDocument/2006/relationships/image" Target="../media/image100.png"/><Relationship Id="rId14" Type="http://schemas.openxmlformats.org/officeDocument/2006/relationships/image" Target="../media/image75.png"/><Relationship Id="rId17" Type="http://schemas.openxmlformats.org/officeDocument/2006/relationships/image" Target="../media/image79.png"/><Relationship Id="rId16" Type="http://schemas.openxmlformats.org/officeDocument/2006/relationships/image" Target="../media/image77.png"/><Relationship Id="rId19" Type="http://schemas.openxmlformats.org/officeDocument/2006/relationships/image" Target="../media/image97.png"/><Relationship Id="rId18" Type="http://schemas.openxmlformats.org/officeDocument/2006/relationships/image" Target="../media/image1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g27cee310c83_0_5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" name="Google Shape;8;g27cee310c83_0_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" name="Google Shape;9;g27cee310c83_0_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" name="Google Shape;10;g27cee310c83_0_5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" name="Google Shape;11;g27cee310c83_0_5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" name="Google Shape;12;g27cee310c83_0_5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" name="Google Shape;13;g27cee310c83_0_5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" name="Google Shape;14;g27cee310c83_0_5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27cee310c83_0_584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cee310c83_0_66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0" name="Google Shape;90;g27cee310c83_0_66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7cee310c83_0_66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2" name="Google Shape;92;g27cee310c83_0_6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7cee310c83_0_66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cee310c83_0_6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6" name="Google Shape;96;g27cee310c83_0_6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cee310c83_0_67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7cee310c83_0_67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0" name="Google Shape;100;g27cee310c83_0_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7cee310c83_0_675"/>
          <p:cNvSpPr txBox="1"/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2" name="Google Shape;102;g27cee310c83_0_675"/>
          <p:cNvSpPr txBox="1"/>
          <p:nvPr>
            <p:ph idx="2" type="subTitle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cee310c83_0_68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7cee310c83_0_68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g27cee310c83_0_6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7cee310c83_0_681"/>
          <p:cNvSpPr txBox="1"/>
          <p:nvPr>
            <p:ph idx="2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7cee310c83_0_681"/>
          <p:cNvSpPr txBox="1"/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7cee310c83_0_6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7cee310c83_0_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7cee310c83_0_6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7cee310c83_0_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7cee310c83_0_69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g27cee310c83_0_69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7cee310c83_0_6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7cee310c83_0_69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0" name="Google Shape;120;g27cee310c83_0_69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cee310c83_0_69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3" name="Google Shape;123;g27cee310c83_0_69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124" name="Google Shape;124;g27cee310c83_0_6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g27cee310c83_0_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g27cee310c83_0_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g27cee310c83_0_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g27cee310c83_0_6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g27cee310c83_0_6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g27cee310c83_0_6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7cee310c83_0_6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cee310c83_0_71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4" name="Google Shape;134;g27cee310c83_0_71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135" name="Google Shape;135;g27cee310c83_0_7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g27cee310c83_0_7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g27cee310c83_0_7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g27cee310c83_0_7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g27cee310c83_0_7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7cee310c83_0_7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cee310c83_0_71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3" name="Google Shape;143;g27cee310c83_0_71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44" name="Google Shape;144;g27cee310c83_0_7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g27cee310c83_0_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g27cee310c83_0_7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g27cee310c83_0_7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g27cee310c83_0_7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g27cee310c83_0_7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g27cee310c83_0_5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27cee310c83_0_59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" name="Google Shape;19;g27cee310c83_0_59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0" name="Google Shape;20;g27cee310c83_0_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cee310c83_0_728"/>
          <p:cNvSpPr txBox="1"/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2" name="Google Shape;152;g27cee310c83_0_728"/>
          <p:cNvSpPr txBox="1"/>
          <p:nvPr>
            <p:ph idx="2" type="title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53" name="Google Shape;153;g27cee310c83_0_7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g27cee310c83_0_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g27cee310c83_0_7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g27cee310c83_0_7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g27cee310c83_0_7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g27cee310c83_0_7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g27cee310c83_0_7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g27cee310c83_0_7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g27cee310c83_0_7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g27cee310c83_0_7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g27cee310c83_0_7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g27cee310c83_0_7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7cee310c83_0_736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7cee310c83_0_7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cee310c83_0_74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0" name="Google Shape;170;g27cee310c83_0_74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171" name="Google Shape;171;g27cee310c83_0_7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g27cee310c83_0_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g27cee310c83_0_7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g27cee310c83_0_7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g27cee310c83_0_7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7cee310c83_0_7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rgbClr val="EFF0F5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cee310c83_0_755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179" name="Google Shape;179;g27cee310c83_0_7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g27cee310c83_0_7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g27cee310c83_0_7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g27cee310c83_0_7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g27cee310c83_0_7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7cee310c83_0_7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7cee310c83_0_755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7" name="Google Shape;187;g27cee310c83_0_7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g27cee310c83_0_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g27cee310c83_0_7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g27cee310c83_0_7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g27cee310c83_0_7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7cee310c83_0_7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7cee310c83_0_764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4" name="Google Shape;194;g27cee310c83_0_764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 1">
  <p:cSld name="CUSTOM_2_1_2_1_1_1">
    <p:bg>
      <p:bgPr>
        <a:solidFill>
          <a:srgbClr val="EFF0F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7cee310c83_0_773"/>
          <p:cNvPicPr preferRelativeResize="0"/>
          <p:nvPr/>
        </p:nvPicPr>
        <p:blipFill rotWithShape="1">
          <a:blip r:embed="rId2">
            <a:alphaModFix/>
          </a:blip>
          <a:srcRect b="0" l="2143" r="2143" t="0"/>
          <a:stretch/>
        </p:blipFill>
        <p:spPr>
          <a:xfrm>
            <a:off x="0" y="0"/>
            <a:ext cx="4767872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7cee310c83_0_773"/>
          <p:cNvPicPr preferRelativeResize="0"/>
          <p:nvPr/>
        </p:nvPicPr>
        <p:blipFill rotWithShape="1">
          <a:blip r:embed="rId3">
            <a:alphaModFix/>
          </a:blip>
          <a:srcRect b="7221" l="0" r="0" t="7221"/>
          <a:stretch/>
        </p:blipFill>
        <p:spPr>
          <a:xfrm>
            <a:off x="1789045" y="0"/>
            <a:ext cx="735495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7cee310c83_0_773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>
            <a:off x="6029418" y="510152"/>
            <a:ext cx="3114585" cy="46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7cee310c83_0_773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0" y="127539"/>
            <a:ext cx="1477983" cy="23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7cee310c83_0_773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g27cee310c83_0_773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7cee310c83_0_7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cee310c83_0_78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g27cee310c83_0_78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g27cee310c83_0_78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7" name="Google Shape;207;g27cee310c83_0_7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27cee310c83_0_7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g27cee310c83_0_7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g27cee310c83_0_7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g27cee310c83_0_7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g27cee310c83_0_7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g27cee310c83_0_7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g27cee310c83_0_7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g27cee310c83_0_7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g27cee310c83_0_7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g27cee310c83_0_7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g27cee310c83_0_7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g27cee310c83_0_78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g27cee310c83_0_7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g27cee310c83_0_7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4" name="Google Shape;224;g27cee310c83_0_78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5" name="Google Shape;225;g27cee310c83_0_78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g27cee310c83_0_78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g27cee310c83_0_78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g27cee310c83_0_78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g27cee310c83_0_78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g27cee310c83_0_78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g27cee310c83_0_78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g27cee310c83_0_78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g27cee310c83_0_78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g27cee310c83_0_78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g27cee310c83_0_78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g27cee310c83_0_78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g27cee310c83_0_78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g27cee310c83_0_78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g27cee310c83_0_78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g27cee310c83_0_78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g27cee310c83_0_78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cee310c83_0_82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g27cee310c83_0_82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g27cee310c83_0_82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g27cee310c83_0_82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g27cee310c83_0_82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g27cee310c83_0_82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g27cee310c83_0_82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g27cee310c83_0_82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g27cee310c83_0_82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g27cee310c83_0_82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g27cee310c83_0_82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g27cee310c83_0_82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g27cee310c83_0_82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g27cee310c83_0_82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g27cee310c83_0_82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g27cee310c83_0_82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g27cee310c83_0_82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g27cee310c83_0_82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g27cee310c83_0_82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g27cee310c83_0_82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g27cee310c83_0_82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4" name="Google Shape;264;g27cee310c83_0_8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7cee310c83_0_820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g27cee310c83_0_5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7cee310c83_0_59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" name="Google Shape;24;g27cee310c83_0_59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5" name="Google Shape;25;g27cee310c83_0_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7cee310c83_0_8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g27cee310c83_0_8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g27cee310c83_0_8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g27cee310c83_0_8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g27cee310c83_0_8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g27cee310c83_0_8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g27cee310c83_0_8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g27cee310c83_0_8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5" name="Google Shape;275;g27cee310c83_0_8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g27cee310c83_0_8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g27cee310c83_0_8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g27cee310c83_0_8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g27cee310c83_0_8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0" name="Google Shape;280;g27cee310c83_0_8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7cee310c83_0_84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cee310c83_0_8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a5ffe9aba_0_20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g28a5ffe9aba_0_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 type="tx">
  <p:cSld name="TITLE_AND_BODY"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a5ffe9aba_0_208"/>
          <p:cNvSpPr txBox="1"/>
          <p:nvPr>
            <p:ph idx="1" type="body"/>
          </p:nvPr>
        </p:nvSpPr>
        <p:spPr>
          <a:xfrm>
            <a:off x="539999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289" name="Google Shape;289;g28a5ffe9aba_0_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8a5ffe9aba_0_208"/>
          <p:cNvSpPr txBox="1"/>
          <p:nvPr>
            <p:ph idx="12" type="sldNum"/>
          </p:nvPr>
        </p:nvSpPr>
        <p:spPr>
          <a:xfrm>
            <a:off x="4419600" y="4627562"/>
            <a:ext cx="21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 showMasterSp="0">
  <p:cSld name="1_Title slide 5_2_1_4_1_1_1"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a5ffe9aba_0_212"/>
          <p:cNvSpPr txBox="1"/>
          <p:nvPr>
            <p:ph type="title"/>
          </p:nvPr>
        </p:nvSpPr>
        <p:spPr>
          <a:xfrm>
            <a:off x="539999" y="719999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93" name="Google Shape;293;g28a5ffe9aba_0_212"/>
          <p:cNvSpPr txBox="1"/>
          <p:nvPr>
            <p:ph idx="1" type="body"/>
          </p:nvPr>
        </p:nvSpPr>
        <p:spPr>
          <a:xfrm>
            <a:off x="539999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0;p62" id="294" name="Google Shape;294;g28a5ffe9aba_0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8a5ffe9aba_0_212"/>
          <p:cNvSpPr txBox="1"/>
          <p:nvPr>
            <p:ph idx="12" type="sldNum"/>
          </p:nvPr>
        </p:nvSpPr>
        <p:spPr>
          <a:xfrm>
            <a:off x="4419600" y="4627562"/>
            <a:ext cx="21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_1"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a5ffe9aba_0_217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8" name="Google Shape;298;g28a5ffe9aba_0_217"/>
          <p:cNvSpPr txBox="1"/>
          <p:nvPr>
            <p:ph idx="12" type="sldNum"/>
          </p:nvPr>
        </p:nvSpPr>
        <p:spPr>
          <a:xfrm>
            <a:off x="4419600" y="4627562"/>
            <a:ext cx="21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_2">
    <p:bg>
      <p:bgPr>
        <a:solidFill>
          <a:srgbClr val="EFF0F5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a5ffe9aba_0_220"/>
          <p:cNvSpPr txBox="1"/>
          <p:nvPr>
            <p:ph type="title"/>
          </p:nvPr>
        </p:nvSpPr>
        <p:spPr>
          <a:xfrm>
            <a:off x="539999" y="2268149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301" name="Google Shape;301;g28a5ffe9aba_0_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302" name="Google Shape;302;g28a5ffe9aba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303" name="Google Shape;303;g28a5ffe9aba_0_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304" name="Google Shape;304;g28a5ffe9aba_0_2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6"/>
            <a:ext cx="1295808" cy="1942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305" name="Google Shape;305;g28a5ffe9aba_0_2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8a5ffe9aba_0_220"/>
          <p:cNvSpPr txBox="1"/>
          <p:nvPr>
            <p:ph idx="12" type="sldNum"/>
          </p:nvPr>
        </p:nvSpPr>
        <p:spPr>
          <a:xfrm>
            <a:off x="4419600" y="4627562"/>
            <a:ext cx="21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g27cee310c83_0_604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0" y="259544"/>
            <a:ext cx="9143997" cy="48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27cee310c83_0_60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" name="Google Shape;29;g27cee310c83_0_60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30" name="Google Shape;30;g27cee310c83_0_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7cee310c83_0_60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" name="Google Shape;33;g27cee310c83_0_60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34" name="Google Shape;34;g27cee310c83_0_6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g27cee310c83_0_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cee310c83_0_614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" name="Google Shape;38;g27cee310c83_0_614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g27cee310c83_0_614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27cee310c83_0_614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" name="Google Shape;41;g27cee310c83_0_6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27cee310c83_0_614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7cee310c83_0_6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" name="Google Shape;45;g27cee310c83_0_62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" name="Google Shape;46;g27cee310c83_0_62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" name="Google Shape;47;g27cee310c83_0_62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" name="Google Shape;48;g27cee310c83_0_62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" name="Google Shape;49;g27cee310c83_0_62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g27cee310c83_0_62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g27cee310c83_0_62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g27cee310c83_0_62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g27cee310c83_0_62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g27cee310c83_0_62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g27cee310c83_0_62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g27cee310c83_0_62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g27cee310c83_0_62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g27cee310c83_0_62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g27cee310c83_0_62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g27cee310c83_0_62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" name="Google Shape;61;g27cee310c83_0_62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g27cee310c83_0_62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g27cee310c83_0_62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g27cee310c83_0_62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g27cee310c83_0_6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7cee310c83_0_621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cee310c83_0_6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g27cee310c83_0_6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g27cee310c83_0_6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g27cee310c83_0_6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g27cee310c83_0_6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g27cee310c83_0_6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g27cee310c83_0_6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g27cee310c83_0_6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g27cee310c83_0_6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g27cee310c83_0_6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g27cee310c83_0_6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g27cee310c83_0_6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g27cee310c83_0_6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g27cee310c83_0_6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7cee310c83_0_6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cee310c83_0_66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5" name="Google Shape;85;g27cee310c83_0_66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7cee310c83_0_66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" name="Google Shape;87;g27cee310c83_0_6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cee310c83_0_578"/>
          <p:cNvSpPr txBox="1"/>
          <p:nvPr>
            <p:ph type="title"/>
          </p:nvPr>
        </p:nvSpPr>
        <p:spPr>
          <a:xfrm>
            <a:off x="540000" y="2628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Основы Spring</a:t>
            </a:r>
            <a:endParaRPr/>
          </a:p>
        </p:txBody>
      </p:sp>
      <p:sp>
        <p:nvSpPr>
          <p:cNvPr id="312" name="Google Shape;312;g27cee310c83_0_578"/>
          <p:cNvSpPr txBox="1"/>
          <p:nvPr>
            <p:ph idx="1" type="subTitle"/>
          </p:nvPr>
        </p:nvSpPr>
        <p:spPr>
          <a:xfrm>
            <a:off x="540000" y="28150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2</a:t>
            </a:r>
            <a:br>
              <a:rPr lang="en-US">
                <a:solidFill>
                  <a:srgbClr val="191816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a5ffe9aba_0_31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простого Spring Boot приложения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9" name="Google Shape;389;g28a5ffe9aba_0_312"/>
          <p:cNvSpPr txBox="1"/>
          <p:nvPr>
            <p:ph idx="1" type="subTitle"/>
          </p:nvPr>
        </p:nvSpPr>
        <p:spPr>
          <a:xfrm>
            <a:off x="540000" y="1239300"/>
            <a:ext cx="806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Давайте напишем простой контроллер для нашего веб-приложения. В нашем контроллере будет один метод, который будет отвечать на HTTP-запросы GET на корневой URL (“/”). Этот метод будет возвращать простое текстовое сообщение. Вот как это выглядит: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390" name="Google Shape;390;g28a5ffe9aba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2168400"/>
            <a:ext cx="5596071" cy="25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a5ffe9aba_0_32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простого Spring Boot приложения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g28a5ffe9aba_0_320"/>
          <p:cNvSpPr txBox="1"/>
          <p:nvPr>
            <p:ph idx="1" type="subTitle"/>
          </p:nvPr>
        </p:nvSpPr>
        <p:spPr>
          <a:xfrm>
            <a:off x="540000" y="1239300"/>
            <a:ext cx="3131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Вернемся к нашему классу Car и Engine. Если мы хотим, чтобы SpringIoC контейнер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управлял нашим объектом Car, мы можем аннотировать его аннотацией @Component: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397" name="Google Shape;397;g28a5ffe9aba_0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7924" y="1293950"/>
            <a:ext cx="4674525" cy="77774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8a5ffe9aba_0_320"/>
          <p:cNvSpPr txBox="1"/>
          <p:nvPr>
            <p:ph idx="1" type="subTitle"/>
          </p:nvPr>
        </p:nvSpPr>
        <p:spPr>
          <a:xfrm>
            <a:off x="540000" y="2493025"/>
            <a:ext cx="3034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Мы можем использовать аннотацию @Autowired для того, чтобы Spring IoC контейнер внедрил (или “подключил”) экземпляр Engine в наш Car: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399" name="Google Shape;399;g28a5ffe9aba_0_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0325" y="2282223"/>
            <a:ext cx="4674522" cy="167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a5ffe9aba_0_332"/>
          <p:cNvSpPr txBox="1"/>
          <p:nvPr>
            <p:ph type="title"/>
          </p:nvPr>
        </p:nvSpPr>
        <p:spPr>
          <a:xfrm>
            <a:off x="548750" y="720000"/>
            <a:ext cx="80640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простого Spring Boot приложения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5" name="Google Shape;405;g28a5ffe9aba_0_332"/>
          <p:cNvSpPr txBox="1"/>
          <p:nvPr>
            <p:ph idx="1" type="subTitle"/>
          </p:nvPr>
        </p:nvSpPr>
        <p:spPr>
          <a:xfrm>
            <a:off x="540000" y="1239300"/>
            <a:ext cx="6059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Spring Framework имеет две основные реализации контейнера: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06" name="Google Shape;406;g28a5ffe9aba_0_332"/>
          <p:cNvSpPr txBox="1"/>
          <p:nvPr>
            <p:ph idx="1" type="body"/>
          </p:nvPr>
        </p:nvSpPr>
        <p:spPr>
          <a:xfrm>
            <a:off x="560335" y="18211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81198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BeanFactory: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 Это базовый контейнер, который предоставляет функциональность IoC. Он определяет основной контракт, который должны выполнять все контейнеры.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7" name="Google Shape;407;g28a5ffe9aba_0_332"/>
          <p:cNvSpPr txBox="1"/>
          <p:nvPr/>
        </p:nvSpPr>
        <p:spPr>
          <a:xfrm>
            <a:off x="4836664" y="18211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81198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 SemiBold"/>
              <a:buChar char="💡"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ApplicationContext:</a:t>
            </a: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расширение BeanFactory, которое предоставляет дополнительные возможности, такие как интеграция с другими компонентами Spring, поддержка аннотаций и др.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04998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 SemiBold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a5ffe9aba_0_344"/>
          <p:cNvSpPr txBox="1"/>
          <p:nvPr>
            <p:ph type="title"/>
          </p:nvPr>
        </p:nvSpPr>
        <p:spPr>
          <a:xfrm>
            <a:off x="548750" y="720000"/>
            <a:ext cx="80640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простого Spring Boot приложения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3" name="Google Shape;413;g28a5ffe9aba_0_344"/>
          <p:cNvSpPr txBox="1"/>
          <p:nvPr>
            <p:ph idx="1" type="subTitle"/>
          </p:nvPr>
        </p:nvSpPr>
        <p:spPr>
          <a:xfrm>
            <a:off x="540000" y="1239300"/>
            <a:ext cx="6059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Контейнер работает следующим образом: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414" name="Google Shape;414;g28a5ffe9aba_0_344"/>
          <p:cNvGrpSpPr/>
          <p:nvPr/>
        </p:nvGrpSpPr>
        <p:grpSpPr>
          <a:xfrm>
            <a:off x="548750" y="1820835"/>
            <a:ext cx="2329801" cy="779148"/>
            <a:chOff x="0" y="0"/>
            <a:chExt cx="2595300" cy="917400"/>
          </a:xfrm>
        </p:grpSpPr>
        <p:sp>
          <p:nvSpPr>
            <p:cNvPr id="415" name="Google Shape;415;g28a5ffe9aba_0_344"/>
            <p:cNvSpPr/>
            <p:nvPr/>
          </p:nvSpPr>
          <p:spPr>
            <a:xfrm>
              <a:off x="0" y="0"/>
              <a:ext cx="2595300" cy="917400"/>
            </a:xfrm>
            <a:prstGeom prst="roundRect">
              <a:avLst>
                <a:gd fmla="val 41454" name="adj"/>
              </a:avLst>
            </a:prstGeom>
            <a:solidFill>
              <a:srgbClr val="8EEB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28a5ffe9aba_0_344"/>
            <p:cNvSpPr txBox="1"/>
            <p:nvPr/>
          </p:nvSpPr>
          <p:spPr>
            <a:xfrm>
              <a:off x="150860" y="309501"/>
              <a:ext cx="22935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IBM Plex Sans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Чтение конфигурации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g28a5ffe9aba_0_344"/>
          <p:cNvSpPr/>
          <p:nvPr/>
        </p:nvSpPr>
        <p:spPr>
          <a:xfrm>
            <a:off x="2845508" y="2415482"/>
            <a:ext cx="599022" cy="1085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8a5ffe9aba_0_344"/>
          <p:cNvSpPr/>
          <p:nvPr/>
        </p:nvSpPr>
        <p:spPr>
          <a:xfrm>
            <a:off x="5575516" y="2303670"/>
            <a:ext cx="747144" cy="15519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g28a5ffe9aba_0_344"/>
          <p:cNvGrpSpPr/>
          <p:nvPr/>
        </p:nvGrpSpPr>
        <p:grpSpPr>
          <a:xfrm>
            <a:off x="3411662" y="2339556"/>
            <a:ext cx="2329801" cy="779148"/>
            <a:chOff x="0" y="0"/>
            <a:chExt cx="2595300" cy="917400"/>
          </a:xfrm>
        </p:grpSpPr>
        <p:sp>
          <p:nvSpPr>
            <p:cNvPr id="420" name="Google Shape;420;g28a5ffe9aba_0_344"/>
            <p:cNvSpPr/>
            <p:nvPr/>
          </p:nvSpPr>
          <p:spPr>
            <a:xfrm>
              <a:off x="0" y="0"/>
              <a:ext cx="2595300" cy="917400"/>
            </a:xfrm>
            <a:prstGeom prst="roundRect">
              <a:avLst>
                <a:gd fmla="val 41454" name="adj"/>
              </a:avLst>
            </a:prstGeom>
            <a:solidFill>
              <a:srgbClr val="8EEB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28a5ffe9aba_0_344"/>
            <p:cNvSpPr txBox="1"/>
            <p:nvPr/>
          </p:nvSpPr>
          <p:spPr>
            <a:xfrm>
              <a:off x="150860" y="309501"/>
              <a:ext cx="22935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IBM Plex Sans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Создание бинов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g28a5ffe9aba_0_344"/>
          <p:cNvGrpSpPr/>
          <p:nvPr/>
        </p:nvGrpSpPr>
        <p:grpSpPr>
          <a:xfrm>
            <a:off x="6274573" y="1682150"/>
            <a:ext cx="2329801" cy="779148"/>
            <a:chOff x="0" y="0"/>
            <a:chExt cx="2595300" cy="917400"/>
          </a:xfrm>
        </p:grpSpPr>
        <p:sp>
          <p:nvSpPr>
            <p:cNvPr id="423" name="Google Shape;423;g28a5ffe9aba_0_344"/>
            <p:cNvSpPr/>
            <p:nvPr/>
          </p:nvSpPr>
          <p:spPr>
            <a:xfrm>
              <a:off x="0" y="0"/>
              <a:ext cx="2595300" cy="917400"/>
            </a:xfrm>
            <a:prstGeom prst="roundRect">
              <a:avLst>
                <a:gd fmla="val 41454" name="adj"/>
              </a:avLst>
            </a:prstGeom>
            <a:solidFill>
              <a:srgbClr val="8EEB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28a5ffe9aba_0_344"/>
            <p:cNvSpPr txBox="1"/>
            <p:nvPr/>
          </p:nvSpPr>
          <p:spPr>
            <a:xfrm>
              <a:off x="150861" y="183725"/>
              <a:ext cx="22935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IBM Plex Sans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Управление жизненным циклом бинов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g28a5ffe9aba_0_344"/>
          <p:cNvSpPr/>
          <p:nvPr/>
        </p:nvSpPr>
        <p:spPr>
          <a:xfrm>
            <a:off x="6712385" y="2461211"/>
            <a:ext cx="564948" cy="1356912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g28a5ffe9aba_0_344"/>
          <p:cNvGrpSpPr/>
          <p:nvPr/>
        </p:nvGrpSpPr>
        <p:grpSpPr>
          <a:xfrm>
            <a:off x="1519146" y="3439881"/>
            <a:ext cx="2329801" cy="779148"/>
            <a:chOff x="0" y="0"/>
            <a:chExt cx="2595300" cy="917400"/>
          </a:xfrm>
        </p:grpSpPr>
        <p:sp>
          <p:nvSpPr>
            <p:cNvPr id="427" name="Google Shape;427;g28a5ffe9aba_0_344"/>
            <p:cNvSpPr/>
            <p:nvPr/>
          </p:nvSpPr>
          <p:spPr>
            <a:xfrm>
              <a:off x="0" y="0"/>
              <a:ext cx="2595300" cy="917400"/>
            </a:xfrm>
            <a:prstGeom prst="roundRect">
              <a:avLst>
                <a:gd fmla="val 41454" name="adj"/>
              </a:avLst>
            </a:prstGeom>
            <a:solidFill>
              <a:srgbClr val="8EEB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28a5ffe9aba_0_344"/>
            <p:cNvSpPr txBox="1"/>
            <p:nvPr/>
          </p:nvSpPr>
          <p:spPr>
            <a:xfrm>
              <a:off x="150860" y="309501"/>
              <a:ext cx="22935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IBM Plex Sans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Предоставление бинов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g28a5ffe9aba_0_344"/>
          <p:cNvGrpSpPr/>
          <p:nvPr/>
        </p:nvGrpSpPr>
        <p:grpSpPr>
          <a:xfrm>
            <a:off x="5385318" y="3818077"/>
            <a:ext cx="2329801" cy="779148"/>
            <a:chOff x="0" y="0"/>
            <a:chExt cx="2595300" cy="917400"/>
          </a:xfrm>
        </p:grpSpPr>
        <p:sp>
          <p:nvSpPr>
            <p:cNvPr id="430" name="Google Shape;430;g28a5ffe9aba_0_344"/>
            <p:cNvSpPr/>
            <p:nvPr/>
          </p:nvSpPr>
          <p:spPr>
            <a:xfrm>
              <a:off x="0" y="0"/>
              <a:ext cx="2595300" cy="917400"/>
            </a:xfrm>
            <a:prstGeom prst="roundRect">
              <a:avLst>
                <a:gd fmla="val 41454" name="adj"/>
              </a:avLst>
            </a:prstGeom>
            <a:solidFill>
              <a:srgbClr val="8EEB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28a5ffe9aba_0_344"/>
            <p:cNvSpPr txBox="1"/>
            <p:nvPr/>
          </p:nvSpPr>
          <p:spPr>
            <a:xfrm>
              <a:off x="150861" y="183725"/>
              <a:ext cx="22935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IBM Plex Sans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Внедрение зависимостей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g28a5ffe9aba_0_344"/>
          <p:cNvSpPr/>
          <p:nvPr/>
        </p:nvSpPr>
        <p:spPr>
          <a:xfrm>
            <a:off x="3830591" y="4000370"/>
            <a:ext cx="1632744" cy="243378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a5ffe9aba_0_3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Конфигурация Spring Boot приложения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8" name="Google Shape;438;g28a5ffe9aba_0_371"/>
          <p:cNvSpPr txBox="1"/>
          <p:nvPr/>
        </p:nvSpPr>
        <p:spPr>
          <a:xfrm>
            <a:off x="565700" y="1734243"/>
            <a:ext cx="2570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через файлы application.properties или application.yml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8a5ffe9aba_0_371"/>
          <p:cNvSpPr txBox="1"/>
          <p:nvPr/>
        </p:nvSpPr>
        <p:spPr>
          <a:xfrm>
            <a:off x="3799904" y="1734243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через Java-код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g28a5ffe9aba_0_371"/>
          <p:cNvGrpSpPr/>
          <p:nvPr/>
        </p:nvGrpSpPr>
        <p:grpSpPr>
          <a:xfrm>
            <a:off x="548762" y="1293956"/>
            <a:ext cx="368400" cy="368400"/>
            <a:chOff x="0" y="0"/>
            <a:chExt cx="368400" cy="368400"/>
          </a:xfrm>
        </p:grpSpPr>
        <p:sp>
          <p:nvSpPr>
            <p:cNvPr id="441" name="Google Shape;441;g28a5ffe9aba_0_371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442" name="Google Shape;442;g28a5ffe9aba_0_371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g28a5ffe9aba_0_371"/>
          <p:cNvGrpSpPr/>
          <p:nvPr/>
        </p:nvGrpSpPr>
        <p:grpSpPr>
          <a:xfrm>
            <a:off x="3782983" y="1293956"/>
            <a:ext cx="368400" cy="368400"/>
            <a:chOff x="0" y="0"/>
            <a:chExt cx="368400" cy="368400"/>
          </a:xfrm>
        </p:grpSpPr>
        <p:sp>
          <p:nvSpPr>
            <p:cNvPr id="444" name="Google Shape;444;g28a5ffe9aba_0_371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445" name="Google Shape;445;g28a5ffe9aba_0_371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a5ffe9aba_0_40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Файлы конфигурации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1" name="Google Shape;451;g28a5ffe9aba_0_406"/>
          <p:cNvSpPr txBox="1"/>
          <p:nvPr/>
        </p:nvSpPr>
        <p:spPr>
          <a:xfrm>
            <a:off x="565700" y="1734243"/>
            <a:ext cx="25701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.properties — это старый добрый формат файлов конфигурации Java. Каждый параметр задается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в виде пары “ключ-значение”, разделенных знаком равенства.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g28a5ffe9aba_0_406"/>
          <p:cNvSpPr txBox="1"/>
          <p:nvPr/>
        </p:nvSpPr>
        <p:spPr>
          <a:xfrm>
            <a:off x="3876100" y="1734250"/>
            <a:ext cx="4065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.yml (YAML Ain’t Markup Language, или YAML — это не язык разметки) — это более современный и гибкий формат. Он позволяет задавать структурированные данные с использованием отступов, что может быть более удобно для сложных конфигураций.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53" name="Google Shape;453;g28a5ffe9aba_0_406"/>
          <p:cNvGrpSpPr/>
          <p:nvPr/>
        </p:nvGrpSpPr>
        <p:grpSpPr>
          <a:xfrm>
            <a:off x="548762" y="1293956"/>
            <a:ext cx="368400" cy="368400"/>
            <a:chOff x="0" y="0"/>
            <a:chExt cx="368400" cy="368400"/>
          </a:xfrm>
        </p:grpSpPr>
        <p:sp>
          <p:nvSpPr>
            <p:cNvPr id="454" name="Google Shape;454;g28a5ffe9aba_0_406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455" name="Google Shape;455;g28a5ffe9aba_0_406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g28a5ffe9aba_0_406"/>
          <p:cNvGrpSpPr/>
          <p:nvPr/>
        </p:nvGrpSpPr>
        <p:grpSpPr>
          <a:xfrm>
            <a:off x="3859183" y="1293956"/>
            <a:ext cx="368400" cy="368400"/>
            <a:chOff x="0" y="0"/>
            <a:chExt cx="368400" cy="368400"/>
          </a:xfrm>
        </p:grpSpPr>
        <p:sp>
          <p:nvSpPr>
            <p:cNvPr id="457" name="Google Shape;457;g28a5ffe9aba_0_406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458" name="Google Shape;458;g28a5ffe9aba_0_406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a5ffe9aba_0_42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Файлы конфигурации. Параметры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4" name="Google Shape;464;g28a5ffe9aba_0_425"/>
          <p:cNvSpPr txBox="1"/>
          <p:nvPr/>
        </p:nvSpPr>
        <p:spPr>
          <a:xfrm>
            <a:off x="504463" y="1046578"/>
            <a:ext cx="83913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03799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3899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✔"/>
            </a:pP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server.port: порт, на котором будет работать ваше приложение. </a:t>
            </a:r>
            <a:b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умолчанию это 8080, но вы можете задать любой другой порт.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103799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1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3899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✔"/>
            </a:pP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spring.application.name: имя вашего приложения. </a:t>
            </a:r>
            <a:b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Оно может быть полезно для логирования и других вещей.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3899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✔"/>
            </a:pP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spring.profiles.active: активные профили Spring. Мы поговорим об этом чуть позже.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50396" lvl="0" marL="23039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3899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✔"/>
            </a:pP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logging.level.root: уровень логирования для вашего приложения. </a:t>
            </a:r>
            <a:b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можете задать его, например, как INFO, WARN, ERROR или DEBUG.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3899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✔"/>
            </a:pP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spring.main.banner-mode: режим баннера при запуске вашего приложения. </a:t>
            </a:r>
            <a:b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можете отключить баннер, установив этот параметр в OFF.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8a5ffe9aba_0_43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Конфигурация Spring Boot приложения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Image" id="470" name="Google Shape;470;g28a5ffe9aba_0_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1" y="1293949"/>
            <a:ext cx="4492235" cy="33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a5ffe9aba_0_44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Профили Spring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6" name="Google Shape;476;g28a5ffe9aba_0_446"/>
          <p:cNvSpPr txBox="1"/>
          <p:nvPr/>
        </p:nvSpPr>
        <p:spPr>
          <a:xfrm>
            <a:off x="536812" y="1250916"/>
            <a:ext cx="83913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Вы можете иметь разные реализации сервиса для разработки и продакшена: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477" name="Google Shape;477;g28a5ffe9aba_0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00" y="1800225"/>
            <a:ext cx="7006329" cy="1363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8" name="Google Shape;478;g28a5ffe9aba_0_4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800" y="3315985"/>
            <a:ext cx="7006329" cy="136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a5ffe9aba_0_45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Профили Spring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4" name="Google Shape;484;g28a5ffe9aba_0_456"/>
          <p:cNvSpPr txBox="1"/>
          <p:nvPr/>
        </p:nvSpPr>
        <p:spPr>
          <a:xfrm>
            <a:off x="536812" y="1250916"/>
            <a:ext cx="8391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Создадим интерфейс MyService и две его реализации — одну для разработки и одну для производства.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Затем мы внедрим MyService в контроллер и увидим, какая реализация будет использоваться.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485" name="Google Shape;485;g28a5ffe9aba_0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00" y="2036475"/>
            <a:ext cx="6230336" cy="26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a5ffe9aba_0_10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8" name="Google Shape;318;g28a5ffe9aba_0_104"/>
          <p:cNvSpPr txBox="1"/>
          <p:nvPr>
            <p:ph idx="1" type="subTitle"/>
          </p:nvPr>
        </p:nvSpPr>
        <p:spPr>
          <a:xfrm>
            <a:off x="540000" y="1239300"/>
            <a:ext cx="7105200" cy="26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en-US" sz="1200" u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принципы систем сборки и их роли в разработке программного обеспечения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Краткий обзор и сравнение Maven и Gradle</a:t>
            </a:r>
            <a:endParaRPr>
              <a:solidFill>
                <a:schemeClr val="dk1"/>
              </a:solidFill>
            </a:endParaRPr>
          </a:p>
          <a:p>
            <a:pPr indent="-2303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Теория и практика Maven</a:t>
            </a:r>
            <a:endParaRPr>
              <a:solidFill>
                <a:schemeClr val="dk1"/>
              </a:solidFill>
            </a:endParaRPr>
          </a:p>
          <a:p>
            <a:pPr indent="-2303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</a:t>
            </a:r>
            <a:r>
              <a:rPr lang="en-US" sz="1200">
                <a:solidFill>
                  <a:schemeClr val="dk1"/>
                </a:solidFill>
              </a:rPr>
              <a:t>ория и практика Gradle</a:t>
            </a:r>
            <a:endParaRPr>
              <a:solidFill>
                <a:schemeClr val="dk1"/>
              </a:solidFill>
            </a:endParaRPr>
          </a:p>
          <a:p>
            <a:pPr indent="-2303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Сравнение </a:t>
            </a:r>
            <a:r>
              <a:rPr lang="en-US" sz="1200">
                <a:solidFill>
                  <a:schemeClr val="dk1"/>
                </a:solidFill>
              </a:rPr>
              <a:t>Maven и Gradle</a:t>
            </a:r>
            <a:endParaRPr>
              <a:solidFill>
                <a:schemeClr val="dk1"/>
              </a:solidFill>
            </a:endParaRPr>
          </a:p>
          <a:p>
            <a:pPr indent="-2303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Заключение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8a5ffe9aba_0_46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Профили Spring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Image" id="491" name="Google Shape;491;g28a5ffe9aba_0_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293950"/>
            <a:ext cx="4552524" cy="33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a5ffe9aba_0_4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Конфигурация через Java-код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7" name="Google Shape;497;g28a5ffe9aba_0_474"/>
          <p:cNvSpPr txBox="1"/>
          <p:nvPr/>
        </p:nvSpPr>
        <p:spPr>
          <a:xfrm>
            <a:off x="536800" y="1250925"/>
            <a:ext cx="8213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В Spring Boot вы можете создать классы конфигурации, аннотированные @Configuration, и использовать методы с аннотацией @Bean для определения компонентов, которые будут управляться Spring IoC контейнером.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498" name="Google Shape;498;g28a5ffe9aba_0_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00" y="2027875"/>
            <a:ext cx="8063999" cy="214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8a5ffe9aba_0_483"/>
          <p:cNvSpPr/>
          <p:nvPr/>
        </p:nvSpPr>
        <p:spPr>
          <a:xfrm>
            <a:off x="1400175" y="2587026"/>
            <a:ext cx="6353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Автоконфигурация — это механизм, который позволяет Spring Boot автоматически настраивать ваше приложение на основе тех библиотек, которые присутствуют в вашем classpath.</a:t>
            </a:r>
            <a:endParaRPr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этом заключается одно из основных преимуществ Spring Boot: он упрощает настройку и позволяет вам быстрее приступить к реальной работе. Вместо того чтобы тратить время на настройку различных библиотек, вы можете просто начать использовать их!</a:t>
            </a:r>
            <a:endParaRPr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5" name="Google Shape;505;g28a5ffe9aba_0_483"/>
          <p:cNvSpPr/>
          <p:nvPr/>
        </p:nvSpPr>
        <p:spPr>
          <a:xfrm>
            <a:off x="2751600" y="1134476"/>
            <a:ext cx="3640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Автоконфигураци</a:t>
            </a:r>
            <a:r>
              <a:rPr b="1" lang="en-US" sz="24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я</a:t>
            </a:r>
            <a:endParaRPr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8a5ffe9aba_0_7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1" name="Google Shape;511;g28a5ffe9aba_0_771"/>
          <p:cNvSpPr txBox="1"/>
          <p:nvPr/>
        </p:nvSpPr>
        <p:spPr>
          <a:xfrm>
            <a:off x="536800" y="1250925"/>
            <a:ext cx="8213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Создайте базовое веб-приложение с использованием Spring Boot, которое будет включать в себя основные компоненты: контроллеры, сервисы и репозитории. Приложение может быть простым, например, приложение для управления книжной библиотекой с операциями CRUD (создание, чтение, обновление и удаление) книг.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512" name="Google Shape;512;g28a5ffe9aba_0_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9822" y="2442319"/>
            <a:ext cx="2540450" cy="21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a5ffe9aba_0_22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Основы Spring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4" name="Google Shape;324;g28a5ffe9aba_0_228"/>
          <p:cNvSpPr txBox="1"/>
          <p:nvPr>
            <p:ph idx="1" type="body"/>
          </p:nvPr>
        </p:nvSpPr>
        <p:spPr>
          <a:xfrm>
            <a:off x="539997" y="13131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06598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Spring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 — это мощный фреймворк, созданный для упрощения разработки Java-приложений.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8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8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8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8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Он </a:t>
            </a:r>
            <a:r>
              <a:rPr lang="en-US" sz="1200" u="sng">
                <a:latin typeface="IBM Plex Sans"/>
                <a:ea typeface="IBM Plex Sans"/>
                <a:cs typeface="IBM Plex Sans"/>
                <a:sym typeface="IBM Plex Sans"/>
              </a:rPr>
              <a:t>базируется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 на нескольких ключевых принципах, и сегодня мы поговорим о двух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из них: DI (Dependency Injection) и IoC (Inversion of Control).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5" name="Google Shape;325;g28a5ffe9aba_0_228"/>
          <p:cNvSpPr txBox="1"/>
          <p:nvPr/>
        </p:nvSpPr>
        <p:spPr>
          <a:xfrm>
            <a:off x="4751997" y="13131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06598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 SemiBold"/>
              <a:buChar char="💡"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</a:t>
            </a: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или внедрение зависимостей, 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концепция, которая позволяет нам делать наши приложения более гибкими и легкими для тестирования.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8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 SemiBold"/>
              <a:buChar char="💡"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IoC</a:t>
            </a: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или инверсия управления, 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еще </a:t>
            </a:r>
            <a:b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одна важная концепция в Spring. Она означает, что не наше приложение контролирует жизненный цикл его компонентов (как это обычно происходит), а наоборот 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фреймворк контролирует наше приложение.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8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 SemiBold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a5ffe9aba_0_23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Основы Spring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1" name="Google Shape;331;g28a5ffe9aba_0_237"/>
          <p:cNvSpPr txBox="1"/>
          <p:nvPr>
            <p:ph idx="1" type="subTitle"/>
          </p:nvPr>
        </p:nvSpPr>
        <p:spPr>
          <a:xfrm>
            <a:off x="540000" y="1239300"/>
            <a:ext cx="71052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 Spring Framework существует множество аннотаций, которые используются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для определения и конфигурации бинов. Вот несколько основных из них: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2" name="Google Shape;332;g28a5ffe9aba_0_237"/>
          <p:cNvSpPr txBox="1"/>
          <p:nvPr>
            <p:ph idx="1" type="body"/>
          </p:nvPr>
        </p:nvSpPr>
        <p:spPr>
          <a:xfrm>
            <a:off x="574468" y="1969325"/>
            <a:ext cx="79704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90500" lvl="4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💡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 @Component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04999" lvl="4" marL="3065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600"/>
              <a:buFont typeface="IBM Plex Sans SemiBold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4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💡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@Service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04999" lvl="4" marL="3065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600"/>
              <a:buFont typeface="IBM Plex Sans SemiBold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4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💡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@Repository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04999" lvl="4" marL="3065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600"/>
              <a:buFont typeface="IBM Plex Sans SemiBold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4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💡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@Controller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04999" lvl="4" marL="3065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600"/>
              <a:buFont typeface="IBM Plex Sans SemiBold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4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💡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@Configuration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04999" lvl="4" marL="3065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600"/>
              <a:buFont typeface="IBM Plex Sans SemiBold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4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💡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@Bean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a5ffe9aba_0_24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Основы Spring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8" name="Google Shape;338;g28a5ffe9aba_0_245"/>
          <p:cNvSpPr txBox="1"/>
          <p:nvPr>
            <p:ph idx="1" type="subTitle"/>
          </p:nvPr>
        </p:nvSpPr>
        <p:spPr>
          <a:xfrm>
            <a:off x="540000" y="1239300"/>
            <a:ext cx="71052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 Spring Framework существует множество аннотаций, которые используются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для определения и конфигурации бинов. Вот несколько основных из них: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339" name="Google Shape;339;g28a5ffe9aba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976999"/>
            <a:ext cx="3474419" cy="27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a5ffe9aba_0_25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Основы Spring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5" name="Google Shape;345;g28a5ffe9aba_0_253"/>
          <p:cNvSpPr txBox="1"/>
          <p:nvPr>
            <p:ph idx="1" type="subTitle"/>
          </p:nvPr>
        </p:nvSpPr>
        <p:spPr>
          <a:xfrm>
            <a:off x="540000" y="1239300"/>
            <a:ext cx="3964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Давайте погрузимся глубже в преимущества Spring, посмотрев на пример кода. Допустим, у нас есть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класс Car, который зависит от класса Engine.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6" name="Google Shape;346;g28a5ffe9aba_0_253"/>
          <p:cNvSpPr txBox="1"/>
          <p:nvPr>
            <p:ph idx="1" type="subTitle"/>
          </p:nvPr>
        </p:nvSpPr>
        <p:spPr>
          <a:xfrm>
            <a:off x="4807200" y="1239300"/>
            <a:ext cx="39645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 этом случае, мы напрямую создаём объект класса Engine внутри класса Car. Вместо этого, мы могли бы воспользоваться преимуществами Spring и внедрить зависимость через конструктор: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347" name="Google Shape;347;g28a5ffe9aba_0_253"/>
          <p:cNvPicPr preferRelativeResize="0"/>
          <p:nvPr/>
        </p:nvPicPr>
        <p:blipFill rotWithShape="1">
          <a:blip r:embed="rId3">
            <a:alphaModFix/>
          </a:blip>
          <a:srcRect b="5553" l="0" r="0" t="0"/>
          <a:stretch/>
        </p:blipFill>
        <p:spPr>
          <a:xfrm>
            <a:off x="548750" y="2292499"/>
            <a:ext cx="4039501" cy="1666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8" name="Google Shape;348;g28a5ffe9aba_0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7200" y="2292500"/>
            <a:ext cx="3815175" cy="16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a5ffe9aba_0_26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бинов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4" name="Google Shape;354;g28a5ffe9aba_0_264"/>
          <p:cNvSpPr txBox="1"/>
          <p:nvPr/>
        </p:nvSpPr>
        <p:spPr>
          <a:xfrm>
            <a:off x="539975" y="1738925"/>
            <a:ext cx="1746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Singleton: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область видимости по умолчанию. Когда бин определен как Singleton, Spring IoC контейнер создает единственный экземпляр бина, и все запросы на получение этого бина возвращают один и тот же объект.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8a5ffe9aba_0_264"/>
          <p:cNvSpPr txBox="1"/>
          <p:nvPr/>
        </p:nvSpPr>
        <p:spPr>
          <a:xfrm>
            <a:off x="4845501" y="1727525"/>
            <a:ext cx="17862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Request, Session, </a:t>
            </a:r>
            <a:b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Application: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Эти области видимости применяются только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веб-приложениях.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Бин области видимости Request создается для каждого HTTP-запроса.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8a5ffe9aba_0_264"/>
          <p:cNvSpPr txBox="1"/>
          <p:nvPr/>
        </p:nvSpPr>
        <p:spPr>
          <a:xfrm>
            <a:off x="2646369" y="1738926"/>
            <a:ext cx="16539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Prototype: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бин определен как Prototype, Spring IoC контейнер создает новый экземпляр бина каждый раз, когда он запрашивается.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g28a5ffe9aba_0_264"/>
          <p:cNvGrpSpPr/>
          <p:nvPr/>
        </p:nvGrpSpPr>
        <p:grpSpPr>
          <a:xfrm>
            <a:off x="539973" y="1298644"/>
            <a:ext cx="368400" cy="368400"/>
            <a:chOff x="0" y="0"/>
            <a:chExt cx="368400" cy="368400"/>
          </a:xfrm>
        </p:grpSpPr>
        <p:sp>
          <p:nvSpPr>
            <p:cNvPr id="358" name="Google Shape;358;g28a5ffe9aba_0_26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359" name="Google Shape;359;g28a5ffe9aba_0_26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g28a5ffe9aba_0_264"/>
          <p:cNvGrpSpPr/>
          <p:nvPr/>
        </p:nvGrpSpPr>
        <p:grpSpPr>
          <a:xfrm>
            <a:off x="2646382" y="1298638"/>
            <a:ext cx="368400" cy="368400"/>
            <a:chOff x="0" y="0"/>
            <a:chExt cx="368400" cy="368400"/>
          </a:xfrm>
        </p:grpSpPr>
        <p:sp>
          <p:nvSpPr>
            <p:cNvPr id="361" name="Google Shape;361;g28a5ffe9aba_0_26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362" name="Google Shape;362;g28a5ffe9aba_0_26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g28a5ffe9aba_0_264"/>
          <p:cNvGrpSpPr/>
          <p:nvPr/>
        </p:nvGrpSpPr>
        <p:grpSpPr>
          <a:xfrm>
            <a:off x="4845492" y="1287232"/>
            <a:ext cx="368400" cy="368400"/>
            <a:chOff x="0" y="0"/>
            <a:chExt cx="368400" cy="368400"/>
          </a:xfrm>
        </p:grpSpPr>
        <p:sp>
          <p:nvSpPr>
            <p:cNvPr id="364" name="Google Shape;364;g28a5ffe9aba_0_26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365" name="Google Shape;365;g28a5ffe9aba_0_26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g28a5ffe9aba_0_264"/>
          <p:cNvSpPr txBox="1"/>
          <p:nvPr/>
        </p:nvSpPr>
        <p:spPr>
          <a:xfrm>
            <a:off x="7044588" y="1738928"/>
            <a:ext cx="16539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WebSocket: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Эта область видимости доступна для бинов, которые должны быть связаны с жизненным циклом WebSocket.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g28a5ffe9aba_0_264"/>
          <p:cNvGrpSpPr/>
          <p:nvPr/>
        </p:nvGrpSpPr>
        <p:grpSpPr>
          <a:xfrm>
            <a:off x="7044588" y="1298640"/>
            <a:ext cx="368400" cy="368400"/>
            <a:chOff x="0" y="0"/>
            <a:chExt cx="368400" cy="368400"/>
          </a:xfrm>
        </p:grpSpPr>
        <p:sp>
          <p:nvSpPr>
            <p:cNvPr id="368" name="Google Shape;368;g28a5ffe9aba_0_26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369" name="Google Shape;369;g28a5ffe9aba_0_26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a5ffe9aba_0_28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бинов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5" name="Google Shape;375;g28a5ffe9aba_0_289"/>
          <p:cNvSpPr txBox="1"/>
          <p:nvPr>
            <p:ph idx="1" type="subTitle"/>
          </p:nvPr>
        </p:nvSpPr>
        <p:spPr>
          <a:xfrm>
            <a:off x="540000" y="1239300"/>
            <a:ext cx="8671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Для определения области видимости бина в Spring, вы можете использовать аннотацию @Scope. Например: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376" name="Google Shape;376;g28a5ffe9aba_0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800225"/>
            <a:ext cx="50292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8a5ffe9aba_0_289"/>
          <p:cNvSpPr txBox="1"/>
          <p:nvPr>
            <p:ph idx="1" type="subTitle"/>
          </p:nvPr>
        </p:nvSpPr>
        <p:spPr>
          <a:xfrm>
            <a:off x="540000" y="3906300"/>
            <a:ext cx="867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 этом примере PrototypeBean будет создаваться каждый раз, когда он запрашивается из Spring контейнера.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a5ffe9aba_0_30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простого Spring Boot приложения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3" name="Google Shape;383;g28a5ffe9aba_0_303"/>
          <p:cNvSpPr txBox="1"/>
          <p:nvPr>
            <p:ph idx="1" type="subTitle"/>
          </p:nvPr>
        </p:nvSpPr>
        <p:spPr>
          <a:xfrm>
            <a:off x="540000" y="1239300"/>
            <a:ext cx="80640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Давайте создадим простое веб-приложение. Выберем Java как язык программирования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и последнюю версию Spring Boot. В разделе “Dependencies” выберем “Spring Web”.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Нажмите “Generate”, и Spring Initializr создаст для вас проект и скачает его в виде .zip-файла.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Распакуйте этот .zip-файл, и вы увидите структуру проекта Spring Boot. </a:t>
            </a:r>
            <a:br>
              <a:rPr b="1" lang="en-US" sz="1200">
                <a:solidFill>
                  <a:schemeClr val="dk1"/>
                </a:solidFill>
              </a:rPr>
            </a:br>
            <a:r>
              <a:rPr b="1" lang="en-US" sz="1200">
                <a:solidFill>
                  <a:schemeClr val="dk1"/>
                </a:solidFill>
              </a:rPr>
              <a:t>Давайте рассмотрим основные компоненты этой структуры: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src/main/java: Здесь находится весь ваш исходный код.</a:t>
            </a:r>
            <a:endParaRPr sz="1200">
              <a:solidFill>
                <a:schemeClr val="dk1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src/main/resources: Здесь находятся ресурсы вашего приложения,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такие как файлы конфигурации, статические веб-ресурсы и т.д.</a:t>
            </a:r>
            <a:endParaRPr sz="1200">
              <a:solidFill>
                <a:schemeClr val="dk1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src/test/java: Здесь находятся ваши тесты.</a:t>
            </a:r>
            <a:endParaRPr sz="1200">
              <a:solidFill>
                <a:schemeClr val="dk1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pom.xml или build.gradle: Этот файл содержит информацию о вашем проекте и его зависимостях.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